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76" r:id="rId4"/>
    <p:sldId id="257" r:id="rId5"/>
    <p:sldId id="259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8AEE91B2-9D4E-4DDD-9DF9-ACE4F66C1C75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DDF2039-2259-4390-A7D7-C821E1B145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/>
              <a:t>By </a:t>
            </a:r>
          </a:p>
          <a:p>
            <a:pPr algn="ctr"/>
            <a:r>
              <a:rPr lang="en-US" sz="4000" dirty="0" smtClean="0"/>
              <a:t>Robert Frost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676401"/>
            <a:ext cx="6477000" cy="1752599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 smtClean="0"/>
              <a:t>“Nothing Gold Can Stay”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9472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Assonance – </a:t>
            </a:r>
            <a:r>
              <a:rPr lang="en-US" dirty="0" smtClean="0">
                <a:solidFill>
                  <a:srgbClr val="00B050"/>
                </a:solidFill>
              </a:rPr>
              <a:t>repetitive vowel sounds.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“O”</a:t>
            </a:r>
            <a:r>
              <a:rPr lang="en-US" dirty="0" smtClean="0"/>
              <a:t> repeats In this line</a:t>
            </a:r>
          </a:p>
          <a:p>
            <a:endParaRPr lang="en-US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Hyperbole </a:t>
            </a:r>
            <a:r>
              <a:rPr lang="en-US" dirty="0">
                <a:solidFill>
                  <a:prstClr val="black"/>
                </a:solidFill>
              </a:rPr>
              <a:t>– an </a:t>
            </a:r>
            <a:r>
              <a:rPr lang="en-US" dirty="0" smtClean="0">
                <a:solidFill>
                  <a:srgbClr val="00B050"/>
                </a:solidFill>
              </a:rPr>
              <a:t>extreme exaggeration</a:t>
            </a:r>
            <a:r>
              <a:rPr lang="en-US" dirty="0">
                <a:solidFill>
                  <a:srgbClr val="00B05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Notes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Time goes fast, but not that fast.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“only an hour” – isn’t literal…it takes much longer for nature and people to grow and change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only so an hour.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1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Paradox – exhibiting </a:t>
            </a:r>
            <a:r>
              <a:rPr lang="en-US" dirty="0" smtClean="0">
                <a:solidFill>
                  <a:srgbClr val="00B050"/>
                </a:solidFill>
              </a:rPr>
              <a:t>contradictory </a:t>
            </a:r>
            <a:r>
              <a:rPr lang="en-US" dirty="0" smtClean="0"/>
              <a:t>characteristics.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 is a change in condition which is hard to see at the time.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 gold hue can not be preserved and the leaf becomes green, the flower can’t last long – just like youth.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Then leaf subsides to leaf.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92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Allusion </a:t>
            </a:r>
            <a:r>
              <a:rPr lang="en-US" dirty="0" smtClean="0">
                <a:solidFill>
                  <a:srgbClr val="00B050"/>
                </a:solidFill>
              </a:rPr>
              <a:t>– reference </a:t>
            </a:r>
            <a:r>
              <a:rPr lang="en-US" dirty="0" smtClean="0"/>
              <a:t>to another piece </a:t>
            </a:r>
            <a:r>
              <a:rPr lang="en-US" dirty="0" smtClean="0">
                <a:solidFill>
                  <a:srgbClr val="00B050"/>
                </a:solidFill>
              </a:rPr>
              <a:t>of literary work or historical event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002060"/>
                </a:solidFill>
              </a:rPr>
              <a:t>The poem itself is an allusion in the book.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Notes:</a:t>
            </a:r>
          </a:p>
          <a:p>
            <a:pPr marL="0" indent="0">
              <a:buNone/>
            </a:pPr>
            <a:endParaRPr lang="en-US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Garden of Eden in the Bible</a:t>
            </a:r>
          </a:p>
          <a:p>
            <a:pPr marL="0" indent="0">
              <a:buNone/>
            </a:pPr>
            <a:endParaRPr lang="en-US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F</a:t>
            </a:r>
            <a:r>
              <a:rPr lang="en-US" dirty="0" smtClean="0">
                <a:solidFill>
                  <a:srgbClr val="FF0000"/>
                </a:solidFill>
              </a:rPr>
              <a:t>all of Man by eating the apple – connects to fall of leaves at end of cycle.</a:t>
            </a:r>
          </a:p>
          <a:p>
            <a:pPr marL="0" indent="0">
              <a:buNone/>
            </a:pPr>
            <a:endParaRPr lang="en-US" sz="19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Everything changes-even paradise of Eden couldn’t stay the same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Eden sank to grief,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Any questions of clarification?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1295400"/>
            <a:ext cx="5943600" cy="2590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Quick Check:</a:t>
            </a:r>
            <a:br>
              <a:rPr lang="en-US" dirty="0" smtClean="0"/>
            </a:br>
            <a:r>
              <a:rPr lang="en-US" dirty="0" smtClean="0"/>
              <a:t>Thumbs up or down…Are you with 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8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Alliteration –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repetition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sounds, most often </a:t>
            </a:r>
            <a:r>
              <a:rPr lang="en-US" dirty="0" smtClean="0">
                <a:solidFill>
                  <a:srgbClr val="00B050"/>
                </a:solidFill>
              </a:rPr>
              <a:t>consonant sounds, at the beginning of words.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Notes:</a:t>
            </a:r>
          </a:p>
          <a:p>
            <a:pPr marL="0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“D” repeats</a:t>
            </a:r>
          </a:p>
          <a:p>
            <a:pPr marL="0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Sunrise disappears as day (sun) continues to rise.</a:t>
            </a:r>
          </a:p>
          <a:p>
            <a:pPr marL="0" indent="0">
              <a:buNone/>
            </a:pP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Sunset also ends the day leading to a new “dawn”.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Things pass quickly</a:t>
            </a:r>
            <a:r>
              <a:rPr lang="en-US" dirty="0" smtClean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dawn goes down to 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62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Metaphor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Notes: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Change happens and nothing “good” can last forever.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We have to appreciate the little things when they happen before they are lost.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Nothing gold can stay.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6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cycle of flower, leaf, bud, fruit, into the full life that includes loss, grief and change.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Shortness or length of poem reflects the shortness of life.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Nature is a metaphor about human concerns, thoughts and feelings.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Notes: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Youth and Nature are similar – begin and end, move quickly and are not missed until they are gone.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Frost Metaphor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5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theme?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Theme is the overall </a:t>
            </a:r>
            <a:r>
              <a:rPr lang="en-US" dirty="0" smtClean="0">
                <a:solidFill>
                  <a:srgbClr val="FF0000"/>
                </a:solidFill>
              </a:rPr>
              <a:t>message of </a:t>
            </a:r>
            <a:r>
              <a:rPr lang="en-US" dirty="0" smtClean="0">
                <a:solidFill>
                  <a:srgbClr val="FF0000"/>
                </a:solidFill>
              </a:rPr>
              <a:t>a literary work.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Notes:</a:t>
            </a:r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Theme of poem….precious things and precious moments are short-lived and that is why they are precious.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Would it be precious if it lasted forever?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2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/>
          <a:p>
            <a:r>
              <a:rPr lang="en-US" dirty="0" smtClean="0"/>
              <a:t>With </a:t>
            </a:r>
            <a:r>
              <a:rPr lang="en-US" dirty="0" smtClean="0"/>
              <a:t>your table, </a:t>
            </a:r>
            <a:r>
              <a:rPr lang="en-US" dirty="0" smtClean="0"/>
              <a:t>you will discuss and make a list, on a piece of paper, describing the theme of this poem and how it relates to Pony’s situation in the book.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 if the poem is true about life in general, or untrue, and give examples to support your opinion from your own life and </a:t>
            </a:r>
            <a:r>
              <a:rPr lang="en-US" u="sng" dirty="0" smtClean="0"/>
              <a:t>The Outsiders </a:t>
            </a:r>
            <a:r>
              <a:rPr lang="en-US" dirty="0" smtClean="0"/>
              <a:t>(Chapter 5 has the poem, page 77).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Be ready to share with the class in about </a:t>
            </a:r>
            <a:r>
              <a:rPr lang="en-US" dirty="0" smtClean="0"/>
              <a:t>15 </a:t>
            </a:r>
            <a:r>
              <a:rPr lang="en-US" dirty="0" smtClean="0"/>
              <a:t>minutes.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Connecting text-to-text and </a:t>
            </a:r>
            <a:br>
              <a:rPr lang="en-US" dirty="0" smtClean="0"/>
            </a:br>
            <a:r>
              <a:rPr lang="en-US" dirty="0" smtClean="0"/>
              <a:t>text-to-self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31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5792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a sheet of paper, using the notes and discussion information, write a 7-9 sentence </a:t>
            </a:r>
            <a:r>
              <a:rPr lang="en-US" dirty="0" smtClean="0"/>
              <a:t>summary paragraph that </a:t>
            </a:r>
            <a:r>
              <a:rPr lang="en-US" dirty="0" smtClean="0"/>
              <a:t>includes:</a:t>
            </a:r>
          </a:p>
          <a:p>
            <a:pPr lvl="1"/>
            <a:r>
              <a:rPr lang="en-US" dirty="0" smtClean="0"/>
              <a:t>The poem’s theme and meaning</a:t>
            </a:r>
          </a:p>
          <a:p>
            <a:pPr lvl="1"/>
            <a:r>
              <a:rPr lang="en-US" dirty="0" smtClean="0"/>
              <a:t>At least </a:t>
            </a:r>
            <a:r>
              <a:rPr lang="en-US" dirty="0" smtClean="0"/>
              <a:t>two </a:t>
            </a:r>
            <a:r>
              <a:rPr lang="en-US" dirty="0" smtClean="0"/>
              <a:t>literary terms we discussed in class.</a:t>
            </a:r>
          </a:p>
          <a:p>
            <a:pPr lvl="1"/>
            <a:r>
              <a:rPr lang="en-US" dirty="0" smtClean="0"/>
              <a:t>Importance of the poem and “Stay Gold” to the plot and story, </a:t>
            </a:r>
            <a:r>
              <a:rPr lang="en-US" u="sng" dirty="0" smtClean="0"/>
              <a:t>The Outsiders</a:t>
            </a:r>
            <a:r>
              <a:rPr lang="en-US" dirty="0" smtClean="0"/>
              <a:t>. Think about Johnny’s explanation and use Chapter 5 for reference if needed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Be sure to use examples from the book.</a:t>
            </a:r>
          </a:p>
          <a:p>
            <a:pPr lvl="1"/>
            <a:r>
              <a:rPr lang="en-US" dirty="0" smtClean="0"/>
              <a:t>You may also use examples from “real life”.</a:t>
            </a:r>
          </a:p>
          <a:p>
            <a:pPr lvl="1"/>
            <a:endParaRPr lang="en-US" dirty="0"/>
          </a:p>
          <a:p>
            <a:r>
              <a:rPr lang="en-US" dirty="0" smtClean="0"/>
              <a:t>You may use the rest of class to work on this. Please hand in your paragraph before you leave today. If you have time, you may want to do a “good copy”. </a:t>
            </a:r>
          </a:p>
          <a:p>
            <a:r>
              <a:rPr lang="en-US" dirty="0" smtClean="0"/>
              <a:t>Please DOUBLE SPACE YOUR WORK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12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Take out a piece of paper and title the page “Nothing Gold Can Stay”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smtClean="0"/>
              <a:t>At the top, make a list of at least 10 things (or more!) that you can thing of that CHANGE.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Before we start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05607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Please write the poem down on your page</a:t>
            </a:r>
            <a:endParaRPr lang="en-CA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2057400" y="1676400"/>
            <a:ext cx="5105400" cy="5029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Nothing Gold Can Stay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200" dirty="0" smtClean="0"/>
              <a:t>Nature’s first green is gold,</a:t>
            </a:r>
          </a:p>
          <a:p>
            <a:pPr marL="0" indent="0" algn="ctr">
              <a:buNone/>
            </a:pPr>
            <a:r>
              <a:rPr lang="en-US" sz="2200" dirty="0" smtClean="0"/>
              <a:t>Her hardest hue to hold.</a:t>
            </a:r>
          </a:p>
          <a:p>
            <a:pPr marL="0" indent="0" algn="ctr">
              <a:buNone/>
            </a:pPr>
            <a:r>
              <a:rPr lang="en-US" sz="2200" dirty="0" smtClean="0"/>
              <a:t>Her early leaf’s a flower;</a:t>
            </a:r>
          </a:p>
          <a:p>
            <a:pPr marL="0" indent="0" algn="ctr">
              <a:buNone/>
            </a:pPr>
            <a:r>
              <a:rPr lang="en-US" sz="2200" dirty="0" smtClean="0"/>
              <a:t>But only so an hour.</a:t>
            </a:r>
          </a:p>
          <a:p>
            <a:pPr marL="0" indent="0" algn="ctr">
              <a:buNone/>
            </a:pPr>
            <a:r>
              <a:rPr lang="en-US" sz="2200" dirty="0" smtClean="0"/>
              <a:t>Then leaf subsides to leaf.</a:t>
            </a:r>
          </a:p>
          <a:p>
            <a:pPr marL="0" indent="0" algn="ctr">
              <a:buNone/>
            </a:pPr>
            <a:r>
              <a:rPr lang="en-US" sz="2200" dirty="0" smtClean="0"/>
              <a:t>So Eden sank to grief,</a:t>
            </a:r>
          </a:p>
          <a:p>
            <a:pPr marL="0" indent="0" algn="ctr">
              <a:buNone/>
            </a:pPr>
            <a:r>
              <a:rPr lang="en-US" sz="2200" dirty="0" smtClean="0"/>
              <a:t>So dawn goes down to day.</a:t>
            </a:r>
          </a:p>
          <a:p>
            <a:pPr marL="0" indent="0" algn="ctr">
              <a:buNone/>
            </a:pPr>
            <a:r>
              <a:rPr lang="en-US" sz="2200" dirty="0" smtClean="0"/>
              <a:t>Nothing gold can stay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179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Nothing Gold Can Stay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200" dirty="0" smtClean="0"/>
              <a:t>Nature’s first green is gold,</a:t>
            </a:r>
          </a:p>
          <a:p>
            <a:pPr marL="0" indent="0" algn="ctr">
              <a:buNone/>
            </a:pPr>
            <a:r>
              <a:rPr lang="en-US" sz="2200" dirty="0" smtClean="0"/>
              <a:t>Her hardest hue to hold.</a:t>
            </a:r>
          </a:p>
          <a:p>
            <a:pPr marL="0" indent="0" algn="ctr">
              <a:buNone/>
            </a:pPr>
            <a:r>
              <a:rPr lang="en-US" sz="2200" dirty="0" smtClean="0"/>
              <a:t>Her early leaf’s a flower;</a:t>
            </a:r>
          </a:p>
          <a:p>
            <a:pPr marL="0" indent="0" algn="ctr">
              <a:buNone/>
            </a:pPr>
            <a:r>
              <a:rPr lang="en-US" sz="2200" dirty="0" smtClean="0"/>
              <a:t>But only so an hour.</a:t>
            </a:r>
          </a:p>
          <a:p>
            <a:pPr marL="0" indent="0" algn="ctr">
              <a:buNone/>
            </a:pPr>
            <a:r>
              <a:rPr lang="en-US" sz="2200" dirty="0" smtClean="0"/>
              <a:t>Then leaf subsides to leaf.</a:t>
            </a:r>
          </a:p>
          <a:p>
            <a:pPr marL="0" indent="0" algn="ctr">
              <a:buNone/>
            </a:pPr>
            <a:r>
              <a:rPr lang="en-US" sz="2200" dirty="0" smtClean="0"/>
              <a:t>So Eden sank to grief,</a:t>
            </a:r>
          </a:p>
          <a:p>
            <a:pPr marL="0" indent="0" algn="ctr">
              <a:buNone/>
            </a:pPr>
            <a:r>
              <a:rPr lang="en-US" sz="2200" dirty="0" smtClean="0"/>
              <a:t>So dawn goes down to day.</a:t>
            </a:r>
          </a:p>
          <a:p>
            <a:pPr marL="0" indent="0" algn="ctr">
              <a:buNone/>
            </a:pPr>
            <a:r>
              <a:rPr lang="en-US" sz="2200" dirty="0" smtClean="0"/>
              <a:t>Nothing gold can stay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Do you like the poem?</a:t>
            </a:r>
          </a:p>
          <a:p>
            <a:pPr marL="514350" indent="-514350">
              <a:buAutoNum type="arabicPeriod"/>
            </a:pPr>
            <a:r>
              <a:rPr lang="en-US" sz="2400" dirty="0"/>
              <a:t>W</a:t>
            </a:r>
            <a:r>
              <a:rPr lang="en-US" sz="2400" dirty="0" smtClean="0"/>
              <a:t>hat </a:t>
            </a:r>
            <a:r>
              <a:rPr lang="en-US" sz="2400" dirty="0" smtClean="0"/>
              <a:t>do you think it means?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Why does </a:t>
            </a:r>
            <a:r>
              <a:rPr lang="en-US" sz="2400" dirty="0" err="1" smtClean="0"/>
              <a:t>Ponyboy</a:t>
            </a:r>
            <a:r>
              <a:rPr lang="en-US" sz="2400" dirty="0" smtClean="0"/>
              <a:t> think the poem represents the sunset?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What are some images you see when you read the poem?</a:t>
            </a:r>
          </a:p>
          <a:p>
            <a:pPr marL="514350" indent="-514350">
              <a:buAutoNum type="arabicPeriod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Be ready to discuss……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 to the poem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87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Nature’s first green is gold,</a:t>
            </a:r>
          </a:p>
          <a:p>
            <a:endParaRPr lang="en-US" dirty="0"/>
          </a:p>
          <a:p>
            <a:r>
              <a:rPr lang="en-US" dirty="0">
                <a:solidFill>
                  <a:prstClr val="black"/>
                </a:solidFill>
              </a:rPr>
              <a:t>Metaphor – figure of speech that </a:t>
            </a:r>
            <a:r>
              <a:rPr lang="en-US" dirty="0">
                <a:solidFill>
                  <a:srgbClr val="00B050"/>
                </a:solidFill>
              </a:rPr>
              <a:t>compares </a:t>
            </a:r>
            <a:r>
              <a:rPr lang="en-US" dirty="0">
                <a:solidFill>
                  <a:prstClr val="black"/>
                </a:solidFill>
              </a:rPr>
              <a:t>or equates two or more things and </a:t>
            </a:r>
            <a:r>
              <a:rPr lang="en-US" dirty="0">
                <a:solidFill>
                  <a:srgbClr val="00B050"/>
                </a:solidFill>
              </a:rPr>
              <a:t>does NOT use like or as.</a:t>
            </a:r>
            <a:endParaRPr lang="en-US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Interpretation:</a:t>
            </a: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Ideas?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it down….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063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Notes: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Gold is precious, valuable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Symbol of rebirth, new life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Beginning, fragile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Green also stands for purity and youth and is compared to gold. First sign of spring.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Metaphor for life being fresh, new and young in the beginning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Nature’s first green is gold,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5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Alliteration – is the </a:t>
            </a:r>
            <a:r>
              <a:rPr lang="en-US" dirty="0" smtClean="0">
                <a:solidFill>
                  <a:srgbClr val="00B050"/>
                </a:solidFill>
              </a:rPr>
              <a:t>repetition of sounds</a:t>
            </a:r>
            <a:r>
              <a:rPr lang="en-US" dirty="0" smtClean="0"/>
              <a:t>, most often consonant sounds, at the beginning of words.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The “H” repeats in this line.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Personification – figure of speech in which an </a:t>
            </a:r>
            <a:r>
              <a:rPr lang="en-US" dirty="0" smtClean="0">
                <a:solidFill>
                  <a:srgbClr val="00B050"/>
                </a:solidFill>
              </a:rPr>
              <a:t>animal, object, force of nature, or idea is given human qualities </a:t>
            </a:r>
            <a:r>
              <a:rPr lang="en-US" dirty="0" smtClean="0"/>
              <a:t>or characteristics. 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“Her” is nature holding on.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 hardest hue to hold.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297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Notes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Gold is hard to hold on to, like wealth itself.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Appearances soon change, people grow up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Youth is hard to hold on to; we take it for granted.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Innocence is lost and things become harder.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“Hue” – a shade of color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Nature can’t hold on to the buds and beginning sprouts…the beginning of early life, they grow and fall away.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 hardest hue to hold.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4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Metaphor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Notes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Reinforces the passage of time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Impermanence of spring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 early leaf’s a flower;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504</TotalTime>
  <Words>1062</Words>
  <Application>Microsoft Office PowerPoint</Application>
  <PresentationFormat>On-screen Show (4:3)</PresentationFormat>
  <Paragraphs>148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Grid</vt:lpstr>
      <vt:lpstr>“Nothing Gold Can Stay”</vt:lpstr>
      <vt:lpstr>Before we start</vt:lpstr>
      <vt:lpstr>Please write the poem down on your page</vt:lpstr>
      <vt:lpstr>Intro to the poem</vt:lpstr>
      <vt:lpstr>Breaking it down….</vt:lpstr>
      <vt:lpstr>Nature’s first green is gold,</vt:lpstr>
      <vt:lpstr>Her hardest hue to hold.</vt:lpstr>
      <vt:lpstr>Her hardest hue to hold.</vt:lpstr>
      <vt:lpstr>Her early leaf’s a flower;</vt:lpstr>
      <vt:lpstr>But only so an hour.</vt:lpstr>
      <vt:lpstr>Then leaf subsides to leaf.</vt:lpstr>
      <vt:lpstr>So Eden sank to grief,</vt:lpstr>
      <vt:lpstr>Quick Check: Thumbs up or down…Are you with me?</vt:lpstr>
      <vt:lpstr>So dawn goes down to day.</vt:lpstr>
      <vt:lpstr>Nothing gold can stay.</vt:lpstr>
      <vt:lpstr>Frost Metaphor</vt:lpstr>
      <vt:lpstr>Theme</vt:lpstr>
      <vt:lpstr>Connecting text-to-text and  text-to-self</vt:lpstr>
      <vt:lpstr>Individual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“Nothing Gold Can Stay”</dc:title>
  <dc:creator>Windows User</dc:creator>
  <cp:lastModifiedBy>Windows User</cp:lastModifiedBy>
  <cp:revision>25</cp:revision>
  <cp:lastPrinted>2013-08-27T16:09:40Z</cp:lastPrinted>
  <dcterms:created xsi:type="dcterms:W3CDTF">2013-08-27T14:32:23Z</dcterms:created>
  <dcterms:modified xsi:type="dcterms:W3CDTF">2016-01-06T17:10:49Z</dcterms:modified>
</cp:coreProperties>
</file>